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302" r:id="rId3"/>
    <p:sldId id="328" r:id="rId4"/>
    <p:sldId id="306" r:id="rId5"/>
    <p:sldId id="307" r:id="rId6"/>
    <p:sldId id="329" r:id="rId7"/>
    <p:sldId id="256" r:id="rId8"/>
    <p:sldId id="309" r:id="rId9"/>
    <p:sldId id="310" r:id="rId10"/>
    <p:sldId id="313" r:id="rId11"/>
    <p:sldId id="314" r:id="rId12"/>
    <p:sldId id="330" r:id="rId13"/>
    <p:sldId id="318" r:id="rId14"/>
    <p:sldId id="332" r:id="rId15"/>
    <p:sldId id="319" r:id="rId16"/>
    <p:sldId id="333" r:id="rId17"/>
    <p:sldId id="336" r:id="rId18"/>
    <p:sldId id="337" r:id="rId19"/>
    <p:sldId id="338" r:id="rId20"/>
    <p:sldId id="334" r:id="rId21"/>
    <p:sldId id="270" r:id="rId22"/>
    <p:sldId id="335" r:id="rId23"/>
    <p:sldId id="322" r:id="rId24"/>
    <p:sldId id="305" r:id="rId25"/>
    <p:sldId id="323" r:id="rId26"/>
    <p:sldId id="324" r:id="rId27"/>
    <p:sldId id="327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1B26AAC-3C6F-4996-B3B3-119D319AF789}">
          <p14:sldIdLst/>
        </p14:section>
        <p14:section name="심플 스타일" id="{EE2B2F14-9BF9-49E6-9352-DEC195CC4171}">
          <p14:sldIdLst>
            <p14:sldId id="303"/>
            <p14:sldId id="302"/>
            <p14:sldId id="328"/>
            <p14:sldId id="306"/>
            <p14:sldId id="307"/>
            <p14:sldId id="329"/>
            <p14:sldId id="256"/>
            <p14:sldId id="309"/>
            <p14:sldId id="310"/>
            <p14:sldId id="313"/>
            <p14:sldId id="314"/>
            <p14:sldId id="330"/>
            <p14:sldId id="318"/>
            <p14:sldId id="332"/>
            <p14:sldId id="319"/>
            <p14:sldId id="333"/>
            <p14:sldId id="336"/>
            <p14:sldId id="337"/>
            <p14:sldId id="338"/>
            <p14:sldId id="334"/>
            <p14:sldId id="270"/>
            <p14:sldId id="335"/>
            <p14:sldId id="322"/>
            <p14:sldId id="305"/>
            <p14:sldId id="323"/>
            <p14:sldId id="324"/>
            <p14:sldId id="327"/>
          </p14:sldIdLst>
        </p14:section>
        <p14:section name="아날로그 스타일" id="{D08A8CBA-0251-4FF3-94DD-600A6C87BD3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ECE2"/>
    <a:srgbClr val="A5CBEF"/>
    <a:srgbClr val="FADBEE"/>
    <a:srgbClr val="F8F3EC"/>
    <a:srgbClr val="DBE0FB"/>
    <a:srgbClr val="F9AFCA"/>
    <a:srgbClr val="FCC3D5"/>
    <a:srgbClr val="B17597"/>
    <a:srgbClr val="FC9380"/>
    <a:srgbClr val="F490C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32" y="11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DDACF-8E53-414A-816E-EA196FCD8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F79E3C-67A1-485B-A222-0FD28BDC7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89BEC9-24B4-4B93-9649-3270269BA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D77E34-E8CB-49D0-99E5-C6B02CE56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A6F3C9-7C78-48FF-BAA6-7F5A195B1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524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57629-FF09-49A2-803A-79D2B7BC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F135D7-9719-4B43-9FD3-1AE9FB69E0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20C25-AD8B-43A6-8291-006B6793F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196027-315F-4282-AE28-99C9DE197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06010-8634-4FC1-B1A4-0E8C51FE2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91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CBCF52-2551-4CC5-BF5E-EBBD3901D5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C6D50B-56F6-4D65-8305-CB38C97F3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B6DEA2-007D-4168-8442-81071CA70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30D23A-399D-4E98-ABCD-3480CEBCE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71BAA5-2DB3-4767-A8BF-9474B3219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95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BB023-6BD9-4EC1-A637-24BF37E4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62D503-CC6A-4B70-BA54-A207BC2A7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0D4333-C1B1-470E-A2B0-ACC68B72D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054876-78C9-4B5E-BBA7-05D319B2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AE9F2E-B843-408A-A4D9-385F769EA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874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065C6-EE10-40AE-8047-69EBFC274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67626C-9200-489B-8539-39CE94AFE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E31D24-5487-4F39-9247-D02A9C59B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8C17D6-31E9-410F-A91C-D071EE1C5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C29970-1080-433E-AD74-0BA86858F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926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CB1CAC-924C-4623-A983-AC12CB562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B5F382-2A7E-46DF-89C4-20EC932FE4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E433DC-FE89-4806-9D6F-D8EE9DA87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DAFF7A-0AF4-4364-9D6D-F125B6F36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9C1D55-F4FE-4539-B9F3-A1EBE35D1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D12395-9869-41A2-B394-994832EDA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383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71989-1218-4010-9955-70254D116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19B81F-8BEF-48A7-AB58-C670ECDB7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FC5E72-80AF-425E-8A11-8845C57B5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E0A83A-C891-4515-8261-7E80527B09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A0308B-1A08-4D54-BA8F-AACD47B5CC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E450C0-0369-4AB7-A683-F3E27AAFE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0AAF80-6BFE-4DC4-B4BC-2B80DB552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7B0C49-2A4D-44AE-A412-30264DA80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374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7FE6F-90E8-4559-B11C-449EE9F31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97B3DB2-E72A-4A78-83A1-598F3C3FA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3C945A-2AB3-47E7-B920-049F70DD2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3F3311-5F79-4D93-93BF-17A59374E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303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C82977-0396-4BC7-AD92-2844A44A3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EEC092-1ACC-42A8-96CF-FEEE99368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4A816B-E592-48DA-A0CA-0062C52C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FE46B-C6DF-4394-8E48-C1C30325EB88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895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12003-9F27-44BB-9A80-2A63DA8B6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E3CC88-7F35-4F3A-A310-1614DB1F0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4EE75E-B98C-4C20-B393-5EDF36B5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12E58B-379B-47B7-A2CA-1B0ABDDA0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FF1014-5F2E-4A12-B482-AAE090B01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91C2C9-0D69-4A39-9A60-756FA8238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698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86713-289D-4BCC-9D45-37B299C6B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586BFE8-B4A6-4C1F-BEC8-582CD9E873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4E6BD6-DEC5-4C19-9DE2-686E40B49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6632DB-E43D-43CF-B10B-9B37FF0FE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C087CB-6E18-4056-95C1-19FC6A423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D80562-176E-45AC-B5BA-3E99AECA3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632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5D7393E-5DCD-47F2-A30E-AFA371DD3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86B973-A33E-4EFB-8E34-E5FA6395E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608AE3-BDDE-46D5-AD69-69DFEE251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98ADF0-3B03-4A63-8C82-1249472DCC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72D10-0702-45D9-BBCB-7EE98FC5D5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67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CFB71C0-8898-4698-9AED-CCED4351A2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8FFEA8-AEB3-4D0A-9CC0-0F5E36C411BB}"/>
              </a:ext>
            </a:extLst>
          </p:cNvPr>
          <p:cNvSpPr txBox="1"/>
          <p:nvPr/>
        </p:nvSpPr>
        <p:spPr>
          <a:xfrm>
            <a:off x="7766462" y="2712124"/>
            <a:ext cx="38122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4400" b="1" dirty="0"/>
              <a:t>4</a:t>
            </a:r>
            <a:r>
              <a:rPr lang="ko-KR" altLang="en-US" sz="4400" b="1" dirty="0"/>
              <a:t>조 </a:t>
            </a:r>
            <a:r>
              <a:rPr lang="en-US" altLang="ko-KR" sz="4400" b="1" dirty="0"/>
              <a:t>-</a:t>
            </a:r>
            <a:r>
              <a:rPr lang="ko-KR" altLang="en-US" sz="4400" b="1" dirty="0"/>
              <a:t> 새벽코딩</a:t>
            </a:r>
            <a:br>
              <a:rPr lang="en-US" altLang="ko-KR" sz="4400" dirty="0"/>
            </a:br>
            <a:endParaRPr lang="ko-KR" altLang="en-US" sz="4400" b="1" spc="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0842B7-35D9-41A2-8389-A0932A172C7F}"/>
              </a:ext>
            </a:extLst>
          </p:cNvPr>
          <p:cNvSpPr txBox="1"/>
          <p:nvPr/>
        </p:nvSpPr>
        <p:spPr>
          <a:xfrm>
            <a:off x="4882364" y="3598507"/>
            <a:ext cx="6694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전자 제품 재고관리 </a:t>
            </a:r>
            <a:r>
              <a:rPr lang="en-US" altLang="ko-KR" sz="3600" dirty="0"/>
              <a:t>ERP </a:t>
            </a:r>
            <a:r>
              <a:rPr lang="ko-KR" altLang="en-US" sz="3600" dirty="0"/>
              <a:t>시스템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ED37D2-17B4-499A-8C05-F9D84F65E348}"/>
              </a:ext>
            </a:extLst>
          </p:cNvPr>
          <p:cNvSpPr/>
          <p:nvPr/>
        </p:nvSpPr>
        <p:spPr>
          <a:xfrm>
            <a:off x="334216" y="-904383"/>
            <a:ext cx="5462953" cy="5462953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299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4.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5022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데이터베이스 설계서</a:t>
            </a:r>
            <a:r>
              <a:rPr lang="en-US" altLang="ko-KR" sz="2800" spc="300" dirty="0"/>
              <a:t>(ERD)</a:t>
            </a:r>
            <a:endParaRPr lang="ko-KR" altLang="en-US" sz="2800" spc="300" dirty="0"/>
          </a:p>
        </p:txBody>
      </p:sp>
    </p:spTree>
    <p:extLst>
      <p:ext uri="{BB962C8B-B14F-4D97-AF65-F5344CB8AC3E}">
        <p14:creationId xmlns:p14="http://schemas.microsoft.com/office/powerpoint/2010/main" val="185760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7C015152-B178-46A8-9BA9-28E23524724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8FD9E2F-CBF3-4938-AC12-9A5504B6B9CB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135535-FFE6-4E60-991D-915D3D2BE8C5}"/>
                </a:ext>
              </a:extLst>
            </p:cNvPr>
            <p:cNvSpPr txBox="1"/>
            <p:nvPr/>
          </p:nvSpPr>
          <p:spPr>
            <a:xfrm>
              <a:off x="995462" y="118932"/>
              <a:ext cx="74237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데이터베이스 설계서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(ERD)</a:t>
              </a:r>
              <a:endParaRPr lang="ko-KR" altLang="en-US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402955C-C68D-46DB-B9EC-76E48661DF7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B9DFDF-DA28-49E8-9212-D3D1AE4CE4C3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4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3" name="내용 개체 틀 7">
            <a:extLst>
              <a:ext uri="{FF2B5EF4-FFF2-40B4-BE49-F238E27FC236}">
                <a16:creationId xmlns:a16="http://schemas.microsoft.com/office/drawing/2014/main" id="{CA5AA5DC-1C40-49E4-B56F-97DF797FD7FF}"/>
              </a:ext>
            </a:extLst>
          </p:cNvPr>
          <p:cNvSpPr txBox="1">
            <a:spLocks/>
          </p:cNvSpPr>
          <p:nvPr/>
        </p:nvSpPr>
        <p:spPr>
          <a:xfrm>
            <a:off x="9521879" y="1261643"/>
            <a:ext cx="2199065" cy="49164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/>
              <a:t>데이터 베이스 설명</a:t>
            </a:r>
            <a:r>
              <a:rPr lang="en-US" altLang="ko-KR" sz="1400" dirty="0"/>
              <a:t>: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총 </a:t>
            </a:r>
            <a:r>
              <a:rPr lang="en-US" altLang="ko-KR" sz="1400" dirty="0"/>
              <a:t>25 </a:t>
            </a:r>
            <a:r>
              <a:rPr lang="ko-KR" altLang="en-US" sz="1400" dirty="0"/>
              <a:t>테이블로 구성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카테고리별로 분류하여 대분류 구성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가전 속성 테이블</a:t>
            </a:r>
            <a:br>
              <a:rPr lang="en-US" altLang="ko-KR" sz="1400" dirty="0"/>
            </a:br>
            <a:r>
              <a:rPr lang="en-US" altLang="ko-KR" sz="1400" dirty="0"/>
              <a:t>,TV </a:t>
            </a:r>
            <a:r>
              <a:rPr lang="ko-KR" altLang="en-US" sz="1400" dirty="0"/>
              <a:t>속성 테이블</a:t>
            </a:r>
            <a:br>
              <a:rPr lang="en-US" altLang="ko-KR" sz="1400" dirty="0"/>
            </a:br>
            <a:r>
              <a:rPr lang="en-US" altLang="ko-KR" sz="1400" dirty="0"/>
              <a:t>,PC</a:t>
            </a:r>
            <a:r>
              <a:rPr lang="ko-KR" altLang="en-US" sz="1400" dirty="0"/>
              <a:t> 속성 테이블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모바일 속성 테이블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공통속성 테이블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게시판 테이블 등으로 분류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각 속성테이블</a:t>
            </a:r>
            <a:r>
              <a:rPr lang="en-US" altLang="ko-KR" sz="1400" dirty="0"/>
              <a:t>(</a:t>
            </a:r>
            <a:r>
              <a:rPr lang="ko-KR" altLang="en-US" sz="1400" dirty="0"/>
              <a:t>대분류</a:t>
            </a:r>
            <a:r>
              <a:rPr lang="en-US" altLang="ko-KR" sz="1400" dirty="0"/>
              <a:t>)</a:t>
            </a:r>
            <a:r>
              <a:rPr lang="ko-KR" altLang="en-US" sz="1400" dirty="0"/>
              <a:t> 하위에 중분류 소분류 테이블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재고관리를 위한 입고</a:t>
            </a:r>
            <a:r>
              <a:rPr lang="en-US" altLang="ko-KR" sz="1400" dirty="0"/>
              <a:t>, </a:t>
            </a:r>
            <a:r>
              <a:rPr lang="ko-KR" altLang="en-US" sz="1400" dirty="0"/>
              <a:t>출고 테이블</a:t>
            </a:r>
            <a:endParaRPr lang="en-US" altLang="ko-KR" sz="14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3528705-282F-41CD-85F8-47256D4D9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4" y="1260542"/>
            <a:ext cx="8928430" cy="49175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1718A3-E899-486D-A69B-FCD6C82B3A54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590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5.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2707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테이블 설계서</a:t>
            </a:r>
          </a:p>
        </p:txBody>
      </p:sp>
    </p:spTree>
    <p:extLst>
      <p:ext uri="{BB962C8B-B14F-4D97-AF65-F5344CB8AC3E}">
        <p14:creationId xmlns:p14="http://schemas.microsoft.com/office/powerpoint/2010/main" val="811695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21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995461" y="1822260"/>
          <a:ext cx="10796338" cy="2045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36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384352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889641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2272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799254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CATEGORY_CODE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VARCHAR2(20)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PK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대분류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가전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, TV, PC,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모바일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카테고리를 코드별로 지정하여 저장</a:t>
                      </a: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CATEGORY_NAME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VARCHAR2(200)</a:t>
                      </a:r>
                      <a:endParaRPr lang="ko-KR" altLang="en-US" sz="1600" dirty="0"/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NOT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대분류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가전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, TV, PC,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모바일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카테고리를 명칭으로 저장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1" y="1403286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ID_CATEGORIES</a:t>
            </a:r>
            <a:endParaRPr lang="ko-KR" altLang="en-US" sz="1800" dirty="0"/>
          </a:p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D5E19F-7DAB-4E34-AEC1-9864D187063F}"/>
              </a:ext>
            </a:extLst>
          </p:cNvPr>
          <p:cNvSpPr txBox="1"/>
          <p:nvPr/>
        </p:nvSpPr>
        <p:spPr>
          <a:xfrm>
            <a:off x="995461" y="3964022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COLOR</a:t>
            </a:r>
            <a:endParaRPr lang="ko-KR" altLang="en-US" sz="1800" dirty="0"/>
          </a:p>
          <a:p>
            <a:endParaRPr lang="ko-KR" altLang="en-US" dirty="0"/>
          </a:p>
        </p:txBody>
      </p:sp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A684B51B-2A05-4BB5-939B-04F49E659C87}"/>
              </a:ext>
            </a:extLst>
          </p:cNvPr>
          <p:cNvGraphicFramePr>
            <a:graphicFrameLocks noGrp="1"/>
          </p:cNvGraphicFramePr>
          <p:nvPr/>
        </p:nvGraphicFramePr>
        <p:xfrm>
          <a:off x="995461" y="4395032"/>
          <a:ext cx="10796338" cy="2045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36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384352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889641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2272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799254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COLOR_CODE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VARCHAR2(20)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PK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데이터베이스 내의 컬러를 코드별로 지정하여 저장</a:t>
                      </a: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COLOR_NAME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VARCHAR2(200)</a:t>
                      </a:r>
                      <a:endParaRPr lang="ko-KR" altLang="en-US" sz="1600" dirty="0"/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NOT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데이터베이스 내의 색상을 명칭으로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16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6.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2467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화면 </a:t>
            </a:r>
            <a:r>
              <a:rPr lang="en-US" altLang="ko-KR" sz="2800" spc="300" dirty="0"/>
              <a:t>UI </a:t>
            </a:r>
            <a:r>
              <a:rPr lang="ko-KR" altLang="en-US" sz="2800" spc="300" dirty="0"/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1340285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설정할 수 있는 검색 사항을 다양하게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원하는 제품 행에 대한 정보의 등록</a:t>
            </a:r>
            <a:r>
              <a:rPr lang="en-US" altLang="ko-KR" sz="1200" dirty="0"/>
              <a:t>/</a:t>
            </a:r>
            <a:r>
              <a:rPr lang="ko-KR" altLang="en-US" sz="1200" dirty="0"/>
              <a:t> 수정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과정을 간소화 함으로서 수정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과정에 소요되는 </a:t>
            </a:r>
            <a:r>
              <a:rPr lang="ko-KR" altLang="en-US" sz="1600" b="1" dirty="0">
                <a:solidFill>
                  <a:srgbClr val="0070C0"/>
                </a:solidFill>
              </a:rPr>
              <a:t>시간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최소화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제품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사진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등록하고자 하는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</a:t>
            </a:r>
            <a:r>
              <a:rPr lang="ko-KR" altLang="en-US" sz="1200" b="1" dirty="0">
                <a:solidFill>
                  <a:srgbClr val="FF0000"/>
                </a:solidFill>
              </a:rPr>
              <a:t>이미지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등록 취소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작성하고 있는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 등록 </a:t>
            </a:r>
            <a:r>
              <a:rPr lang="ko-KR" altLang="en-US" sz="1200" b="1" dirty="0">
                <a:solidFill>
                  <a:srgbClr val="FF0000"/>
                </a:solidFill>
              </a:rPr>
              <a:t>취소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등록하기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작성중인 </a:t>
            </a:r>
            <a:r>
              <a:rPr lang="ko-KR" altLang="en-US" sz="1200" b="1" dirty="0">
                <a:solidFill>
                  <a:srgbClr val="FF0000"/>
                </a:solidFill>
              </a:rPr>
              <a:t>제품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검색 건수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검색된 모든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수량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세부분류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등록할 제품의 대분류의</a:t>
            </a:r>
            <a:r>
              <a:rPr lang="ko-KR" altLang="en-US" sz="1200" b="1" dirty="0">
                <a:solidFill>
                  <a:srgbClr val="0070C0"/>
                </a:solidFill>
              </a:rPr>
              <a:t> 세부분류</a:t>
            </a:r>
            <a:r>
              <a:rPr lang="en-US" altLang="ko-KR" sz="1200" b="1" dirty="0">
                <a:solidFill>
                  <a:srgbClr val="0070C0"/>
                </a:solidFill>
              </a:rPr>
              <a:t>(</a:t>
            </a:r>
            <a:r>
              <a:rPr lang="ko-KR" altLang="en-US" sz="1200" b="1" dirty="0">
                <a:solidFill>
                  <a:srgbClr val="0070C0"/>
                </a:solidFill>
              </a:rPr>
              <a:t>중분류</a:t>
            </a:r>
            <a:r>
              <a:rPr lang="en-US" altLang="ko-KR" sz="1200" b="1" dirty="0">
                <a:solidFill>
                  <a:srgbClr val="0070C0"/>
                </a:solidFill>
              </a:rPr>
              <a:t>)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선택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81EEEFA-3493-46F7-87EF-A7D5D2C78E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63" y="1419408"/>
            <a:ext cx="6984996" cy="40382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4502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7.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기능구현</a:t>
            </a:r>
          </a:p>
        </p:txBody>
      </p:sp>
    </p:spTree>
    <p:extLst>
      <p:ext uri="{BB962C8B-B14F-4D97-AF65-F5344CB8AC3E}">
        <p14:creationId xmlns:p14="http://schemas.microsoft.com/office/powerpoint/2010/main" val="99410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1357917823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1808381369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AA005AE-6D9A-4C03-9E82-DB793317BC55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클래스 설계</a:t>
            </a:r>
          </a:p>
        </p:txBody>
      </p:sp>
    </p:spTree>
    <p:extLst>
      <p:ext uri="{BB962C8B-B14F-4D97-AF65-F5344CB8AC3E}">
        <p14:creationId xmlns:p14="http://schemas.microsoft.com/office/powerpoint/2010/main" val="107189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74052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1357917823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1808381369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JSP page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DF6A60C-E788-46FF-B8B9-B3FD1ADB0BB2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JSP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5879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907759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1357917823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1808381369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Method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BoardController.java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8941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7AE8B2-1075-4334-AC3F-F7518BEEAE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AE0139-568C-440B-83DB-94962367A431}"/>
              </a:ext>
            </a:extLst>
          </p:cNvPr>
          <p:cNvSpPr txBox="1"/>
          <p:nvPr/>
        </p:nvSpPr>
        <p:spPr>
          <a:xfrm>
            <a:off x="762000" y="782320"/>
            <a:ext cx="1085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00EF868-F379-4374-9750-F9D1052076D1}"/>
              </a:ext>
            </a:extLst>
          </p:cNvPr>
          <p:cNvCxnSpPr/>
          <p:nvPr/>
        </p:nvCxnSpPr>
        <p:spPr>
          <a:xfrm>
            <a:off x="762000" y="1534160"/>
            <a:ext cx="5334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DAA5CD-BFC9-4484-B502-041FE3A5BFC2}"/>
              </a:ext>
            </a:extLst>
          </p:cNvPr>
          <p:cNvGrpSpPr/>
          <p:nvPr/>
        </p:nvGrpSpPr>
        <p:grpSpPr>
          <a:xfrm>
            <a:off x="1007259" y="1733162"/>
            <a:ext cx="4030591" cy="461665"/>
            <a:chOff x="1007259" y="2450771"/>
            <a:chExt cx="4030591" cy="4616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8946CC-546A-439F-906F-A73091733684}"/>
                </a:ext>
              </a:extLst>
            </p:cNvPr>
            <p:cNvSpPr txBox="1"/>
            <p:nvPr/>
          </p:nvSpPr>
          <p:spPr>
            <a:xfrm>
              <a:off x="1007259" y="249693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9425E6-794B-4431-928C-935792FF27F0}"/>
                </a:ext>
              </a:extLst>
            </p:cNvPr>
            <p:cNvSpPr txBox="1"/>
            <p:nvPr/>
          </p:nvSpPr>
          <p:spPr>
            <a:xfrm>
              <a:off x="1602294" y="2450771"/>
              <a:ext cx="34355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D8E0CC7-A59F-4FE3-83F0-800E20BDE6B1}"/>
              </a:ext>
            </a:extLst>
          </p:cNvPr>
          <p:cNvGrpSpPr/>
          <p:nvPr/>
        </p:nvGrpSpPr>
        <p:grpSpPr>
          <a:xfrm>
            <a:off x="1007259" y="2146072"/>
            <a:ext cx="3273973" cy="461665"/>
            <a:chOff x="1007259" y="2450771"/>
            <a:chExt cx="3273973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F7C4DE-0C2A-428F-B5B0-39EE32D19445}"/>
                </a:ext>
              </a:extLst>
            </p:cNvPr>
            <p:cNvSpPr txBox="1"/>
            <p:nvPr/>
          </p:nvSpPr>
          <p:spPr>
            <a:xfrm>
              <a:off x="1007259" y="249693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3C85BE-F620-48D4-A48F-595E68D02597}"/>
                </a:ext>
              </a:extLst>
            </p:cNvPr>
            <p:cNvSpPr txBox="1"/>
            <p:nvPr/>
          </p:nvSpPr>
          <p:spPr>
            <a:xfrm>
              <a:off x="1602294" y="2450771"/>
              <a:ext cx="26789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프로젝트 개요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3639A2F-4C45-48D0-B6D4-E08289D615EF}"/>
              </a:ext>
            </a:extLst>
          </p:cNvPr>
          <p:cNvGrpSpPr/>
          <p:nvPr/>
        </p:nvGrpSpPr>
        <p:grpSpPr>
          <a:xfrm>
            <a:off x="1007259" y="2558982"/>
            <a:ext cx="4614084" cy="461665"/>
            <a:chOff x="1007259" y="2450771"/>
            <a:chExt cx="4614084" cy="46166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35602F-2CF4-4519-953B-4836FE25BCC1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03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DE3BE3-93CE-45A4-BE1D-709F878EACDD}"/>
                </a:ext>
              </a:extLst>
            </p:cNvPr>
            <p:cNvSpPr txBox="1"/>
            <p:nvPr/>
          </p:nvSpPr>
          <p:spPr>
            <a:xfrm>
              <a:off x="1602294" y="2450771"/>
              <a:ext cx="4019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적용기술 및 개발환경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7609BED-D250-46FA-A5EB-810C6E2155F6}"/>
              </a:ext>
            </a:extLst>
          </p:cNvPr>
          <p:cNvGrpSpPr/>
          <p:nvPr/>
        </p:nvGrpSpPr>
        <p:grpSpPr>
          <a:xfrm>
            <a:off x="1007259" y="2971892"/>
            <a:ext cx="3847528" cy="461665"/>
            <a:chOff x="1007259" y="2450771"/>
            <a:chExt cx="3847528" cy="46166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73ADB01-FF30-4A29-AD58-6A08B7677AA6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04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2FE0D2-E56E-40E2-8866-FD7BF24BA383}"/>
                </a:ext>
              </a:extLst>
            </p:cNvPr>
            <p:cNvSpPr txBox="1"/>
            <p:nvPr/>
          </p:nvSpPr>
          <p:spPr>
            <a:xfrm>
              <a:off x="1602294" y="2450771"/>
              <a:ext cx="32524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DB</a:t>
              </a:r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설계서</a:t>
              </a:r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(ERD)</a:t>
              </a:r>
              <a:endPara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C4B67C5-1B8F-4CB4-82EE-3443E621AEB1}"/>
              </a:ext>
            </a:extLst>
          </p:cNvPr>
          <p:cNvGrpSpPr/>
          <p:nvPr/>
        </p:nvGrpSpPr>
        <p:grpSpPr>
          <a:xfrm>
            <a:off x="1007259" y="3384802"/>
            <a:ext cx="3273973" cy="461665"/>
            <a:chOff x="1007259" y="2450771"/>
            <a:chExt cx="3273973" cy="46166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597A3FB-4DA1-45E3-846D-5544D816F694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05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CE557C7-CA81-4F2E-ACEC-5A58B33E0441}"/>
                </a:ext>
              </a:extLst>
            </p:cNvPr>
            <p:cNvSpPr txBox="1"/>
            <p:nvPr/>
          </p:nvSpPr>
          <p:spPr>
            <a:xfrm>
              <a:off x="1602294" y="2450771"/>
              <a:ext cx="26789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99BE25B-1CD0-4836-A0AD-D682A0AE03D4}"/>
              </a:ext>
            </a:extLst>
          </p:cNvPr>
          <p:cNvGrpSpPr/>
          <p:nvPr/>
        </p:nvGrpSpPr>
        <p:grpSpPr>
          <a:xfrm>
            <a:off x="1007259" y="3797712"/>
            <a:ext cx="3144131" cy="461665"/>
            <a:chOff x="1007259" y="2450771"/>
            <a:chExt cx="3144131" cy="46166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90227B-BE35-40E3-8E26-C2B947A6B3DF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06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E54702-8667-4B3D-BE00-30ED2913CF79}"/>
                </a:ext>
              </a:extLst>
            </p:cNvPr>
            <p:cNvSpPr txBox="1"/>
            <p:nvPr/>
          </p:nvSpPr>
          <p:spPr>
            <a:xfrm>
              <a:off x="1602294" y="2450771"/>
              <a:ext cx="25490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857517F-9A42-42FA-B5F5-A7B2FE33C7AD}"/>
              </a:ext>
            </a:extLst>
          </p:cNvPr>
          <p:cNvGrpSpPr/>
          <p:nvPr/>
        </p:nvGrpSpPr>
        <p:grpSpPr>
          <a:xfrm>
            <a:off x="1007259" y="4210622"/>
            <a:ext cx="2318584" cy="461665"/>
            <a:chOff x="1007259" y="2450771"/>
            <a:chExt cx="2318584" cy="4616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3DCCB6D-B692-44FA-969E-1AAB239B3C7A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07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28A86E1-6320-46C8-9CE1-2BE6CD564F09}"/>
                </a:ext>
              </a:extLst>
            </p:cNvPr>
            <p:cNvSpPr txBox="1"/>
            <p:nvPr/>
          </p:nvSpPr>
          <p:spPr>
            <a:xfrm>
              <a:off x="1602294" y="2450771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기능구현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6A720A-FF2E-4573-985A-48EACB8FBCD5}"/>
              </a:ext>
            </a:extLst>
          </p:cNvPr>
          <p:cNvGrpSpPr/>
          <p:nvPr/>
        </p:nvGrpSpPr>
        <p:grpSpPr>
          <a:xfrm>
            <a:off x="1007259" y="4623530"/>
            <a:ext cx="3027111" cy="461665"/>
            <a:chOff x="1007259" y="2450771"/>
            <a:chExt cx="3027111" cy="46166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10C89D-736A-4D6D-B18E-CF42814D9C45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08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2A0B03D-9D79-40DB-8177-B3B87D48A22C}"/>
                </a:ext>
              </a:extLst>
            </p:cNvPr>
            <p:cNvSpPr txBox="1"/>
            <p:nvPr/>
          </p:nvSpPr>
          <p:spPr>
            <a:xfrm>
              <a:off x="1602294" y="2450771"/>
              <a:ext cx="24320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오류 및 해결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DA95732-4B0A-4AAB-963F-DE35B85AB68F}"/>
              </a:ext>
            </a:extLst>
          </p:cNvPr>
          <p:cNvGrpSpPr/>
          <p:nvPr/>
        </p:nvGrpSpPr>
        <p:grpSpPr>
          <a:xfrm>
            <a:off x="1007259" y="5036440"/>
            <a:ext cx="1549142" cy="461665"/>
            <a:chOff x="1007259" y="2450771"/>
            <a:chExt cx="1549142" cy="46166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3B471D8-3462-42B6-A946-B17616B100B7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09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CED9FE-363A-4480-B850-6C5EE0B66DD1}"/>
                </a:ext>
              </a:extLst>
            </p:cNvPr>
            <p:cNvSpPr txBox="1"/>
            <p:nvPr/>
          </p:nvSpPr>
          <p:spPr>
            <a:xfrm>
              <a:off x="1602294" y="2450771"/>
              <a:ext cx="954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9647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146912-45C2-40C6-9D7D-9D891F71231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blipFill dpi="0" rotWithShape="1">
            <a:blip r:embed="rId2">
              <a:alphaModFix amt="5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2F56A-9B13-40E0-9773-11B16AD394A8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8.</a:t>
            </a:r>
            <a:endParaRPr lang="ko-KR" altLang="en-US" sz="4400" b="1" spc="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1CDE5-A480-4DAF-9ACD-EC3AF0353176}"/>
              </a:ext>
            </a:extLst>
          </p:cNvPr>
          <p:cNvSpPr txBox="1"/>
          <p:nvPr/>
        </p:nvSpPr>
        <p:spPr>
          <a:xfrm>
            <a:off x="325120" y="3490557"/>
            <a:ext cx="2448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오류 및 해결</a:t>
            </a:r>
          </a:p>
        </p:txBody>
      </p:sp>
    </p:spTree>
    <p:extLst>
      <p:ext uri="{BB962C8B-B14F-4D97-AF65-F5344CB8AC3E}">
        <p14:creationId xmlns:p14="http://schemas.microsoft.com/office/powerpoint/2010/main" val="1924065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9A4474-0576-4AD9-B71D-3DB49B7F7732}"/>
              </a:ext>
            </a:extLst>
          </p:cNvPr>
          <p:cNvSpPr/>
          <p:nvPr/>
        </p:nvSpPr>
        <p:spPr>
          <a:xfrm>
            <a:off x="1064988" y="1604505"/>
            <a:ext cx="4897821" cy="4229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8AF7779-BE53-4773-816E-D65D9D87C773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A6DA7A9-964B-4194-9ACB-72832AD644AA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4BF0F1-EC34-49CB-9FF9-ABDF538774FA}"/>
                </a:ext>
              </a:extLst>
            </p:cNvPr>
            <p:cNvSpPr txBox="1"/>
            <p:nvPr/>
          </p:nvSpPr>
          <p:spPr>
            <a:xfrm>
              <a:off x="995462" y="255657"/>
              <a:ext cx="35702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0" b="0" i="0" u="none" strike="noStrike" kern="1200" cap="none" spc="6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오류 및 해결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739138D-9DA5-49E7-A4E0-E81CF9B2AAA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28A8A86-4E4E-4D6A-8B28-2BA431D5665F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Part 8</a:t>
              </a:r>
              <a:endParaRPr kumimoji="0" lang="ko-KR" altLang="en-US" sz="9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323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146912-45C2-40C6-9D7D-9D891F71231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blipFill dpi="0" rotWithShape="1">
            <a:blip r:embed="rId2">
              <a:alphaModFix amt="5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2F56A-9B13-40E0-9773-11B16AD394A8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9.</a:t>
            </a:r>
            <a:endParaRPr lang="ko-KR" altLang="en-US" sz="4400" b="1" spc="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1CDE5-A480-4DAF-9ACD-EC3AF0353176}"/>
              </a:ext>
            </a:extLst>
          </p:cNvPr>
          <p:cNvSpPr txBox="1"/>
          <p:nvPr/>
        </p:nvSpPr>
        <p:spPr>
          <a:xfrm>
            <a:off x="325120" y="3490557"/>
            <a:ext cx="979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후기</a:t>
            </a:r>
          </a:p>
        </p:txBody>
      </p:sp>
    </p:spTree>
    <p:extLst>
      <p:ext uri="{BB962C8B-B14F-4D97-AF65-F5344CB8AC3E}">
        <p14:creationId xmlns:p14="http://schemas.microsoft.com/office/powerpoint/2010/main" val="266020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16258A-57B0-43F9-BF91-FBE32105DDF5}"/>
              </a:ext>
            </a:extLst>
          </p:cNvPr>
          <p:cNvSpPr/>
          <p:nvPr/>
        </p:nvSpPr>
        <p:spPr>
          <a:xfrm>
            <a:off x="6636952" y="1499402"/>
            <a:ext cx="4949040" cy="2342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207DE2F-129E-40A3-9AA4-C31DA7DA1A1A}"/>
              </a:ext>
            </a:extLst>
          </p:cNvPr>
          <p:cNvSpPr/>
          <p:nvPr/>
        </p:nvSpPr>
        <p:spPr>
          <a:xfrm>
            <a:off x="1533942" y="1499401"/>
            <a:ext cx="4949040" cy="23425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42E8DA-B43A-475C-93F2-5E75DFB3A02A}"/>
              </a:ext>
            </a:extLst>
          </p:cNvPr>
          <p:cNvSpPr/>
          <p:nvPr/>
        </p:nvSpPr>
        <p:spPr>
          <a:xfrm>
            <a:off x="6636952" y="3969863"/>
            <a:ext cx="4949040" cy="2342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84D731-9AEA-4C45-AB73-1A837FFFF731}"/>
              </a:ext>
            </a:extLst>
          </p:cNvPr>
          <p:cNvSpPr/>
          <p:nvPr/>
        </p:nvSpPr>
        <p:spPr>
          <a:xfrm>
            <a:off x="1533942" y="3969862"/>
            <a:ext cx="4949040" cy="2342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9050C12-E771-441D-A186-AAAB5E24251C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9E38C7C-2DA7-4125-A325-B2883059A509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463C57-D277-450E-90E5-E5F555097563}"/>
                </a:ext>
              </a:extLst>
            </p:cNvPr>
            <p:cNvSpPr txBox="1"/>
            <p:nvPr/>
          </p:nvSpPr>
          <p:spPr>
            <a:xfrm>
              <a:off x="995462" y="255657"/>
              <a:ext cx="13644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  <a:endParaRPr lang="en-US" altLang="ko-KR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0890362-CE61-4C88-B7C9-90B030A896E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67C3AA-0512-480F-B589-E7F4E9123D4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527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16258A-57B0-43F9-BF91-FBE32105DDF5}"/>
              </a:ext>
            </a:extLst>
          </p:cNvPr>
          <p:cNvSpPr/>
          <p:nvPr/>
        </p:nvSpPr>
        <p:spPr>
          <a:xfrm>
            <a:off x="6636952" y="1499402"/>
            <a:ext cx="4949040" cy="2342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207DE2F-129E-40A3-9AA4-C31DA7DA1A1A}"/>
              </a:ext>
            </a:extLst>
          </p:cNvPr>
          <p:cNvSpPr/>
          <p:nvPr/>
        </p:nvSpPr>
        <p:spPr>
          <a:xfrm>
            <a:off x="1533942" y="1499401"/>
            <a:ext cx="4949040" cy="23425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42E8DA-B43A-475C-93F2-5E75DFB3A02A}"/>
              </a:ext>
            </a:extLst>
          </p:cNvPr>
          <p:cNvSpPr/>
          <p:nvPr/>
        </p:nvSpPr>
        <p:spPr>
          <a:xfrm>
            <a:off x="6636952" y="3969863"/>
            <a:ext cx="4949040" cy="2342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84D731-9AEA-4C45-AB73-1A837FFFF731}"/>
              </a:ext>
            </a:extLst>
          </p:cNvPr>
          <p:cNvSpPr/>
          <p:nvPr/>
        </p:nvSpPr>
        <p:spPr>
          <a:xfrm>
            <a:off x="1533942" y="3969862"/>
            <a:ext cx="4949040" cy="2342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9050C12-E771-441D-A186-AAAB5E24251C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9E38C7C-2DA7-4125-A325-B2883059A509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463C57-D277-450E-90E5-E5F555097563}"/>
                </a:ext>
              </a:extLst>
            </p:cNvPr>
            <p:cNvSpPr txBox="1"/>
            <p:nvPr/>
          </p:nvSpPr>
          <p:spPr>
            <a:xfrm>
              <a:off x="995462" y="255657"/>
              <a:ext cx="13644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  <a:endParaRPr lang="en-US" altLang="ko-KR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0890362-CE61-4C88-B7C9-90B030A896E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67C3AA-0512-480F-B589-E7F4E9123D4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839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3B3BDD-A149-4BFF-BC5E-37ED9C0E81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70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61619F-7F8C-4A76-8E04-36E6E2BF2D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E61D7E-906B-436D-ABB0-D89A776D56FB}"/>
              </a:ext>
            </a:extLst>
          </p:cNvPr>
          <p:cNvSpPr txBox="1"/>
          <p:nvPr/>
        </p:nvSpPr>
        <p:spPr>
          <a:xfrm>
            <a:off x="5281249" y="3198167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/>
              <a:t>-</a:t>
            </a:r>
            <a:r>
              <a:rPr lang="ko-KR" altLang="en-US" sz="2400" spc="600" dirty="0"/>
              <a:t>끝</a:t>
            </a:r>
            <a:r>
              <a:rPr lang="en-US" altLang="ko-KR" sz="2400" spc="600" dirty="0"/>
              <a:t>-</a:t>
            </a:r>
            <a:endParaRPr lang="ko-KR" altLang="en-US" sz="2400" spc="600" dirty="0"/>
          </a:p>
        </p:txBody>
      </p:sp>
    </p:spTree>
    <p:extLst>
      <p:ext uri="{BB962C8B-B14F-4D97-AF65-F5344CB8AC3E}">
        <p14:creationId xmlns:p14="http://schemas.microsoft.com/office/powerpoint/2010/main" val="3257672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26D936-D6F3-4CA4-A8D1-A5318A0460F0}"/>
              </a:ext>
            </a:extLst>
          </p:cNvPr>
          <p:cNvSpPr/>
          <p:nvPr/>
        </p:nvSpPr>
        <p:spPr>
          <a:xfrm>
            <a:off x="4353560" y="1686560"/>
            <a:ext cx="3484880" cy="3484880"/>
          </a:xfrm>
          <a:custGeom>
            <a:avLst/>
            <a:gdLst>
              <a:gd name="connsiteX0" fmla="*/ 0 w 3484880"/>
              <a:gd name="connsiteY0" fmla="*/ 0 h 3484880"/>
              <a:gd name="connsiteX1" fmla="*/ 3484880 w 3484880"/>
              <a:gd name="connsiteY1" fmla="*/ 0 h 3484880"/>
              <a:gd name="connsiteX2" fmla="*/ 3484880 w 3484880"/>
              <a:gd name="connsiteY2" fmla="*/ 3484880 h 3484880"/>
              <a:gd name="connsiteX3" fmla="*/ 0 w 3484880"/>
              <a:gd name="connsiteY3" fmla="*/ 3484880 h 3484880"/>
              <a:gd name="connsiteX4" fmla="*/ 0 w 3484880"/>
              <a:gd name="connsiteY4" fmla="*/ 0 h 348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4880" h="3484880" fill="none" extrusionOk="0">
                <a:moveTo>
                  <a:pt x="0" y="0"/>
                </a:moveTo>
                <a:cubicBezTo>
                  <a:pt x="982382" y="49092"/>
                  <a:pt x="3116444" y="100231"/>
                  <a:pt x="3484880" y="0"/>
                </a:cubicBezTo>
                <a:cubicBezTo>
                  <a:pt x="3434389" y="1057570"/>
                  <a:pt x="3335578" y="2148497"/>
                  <a:pt x="3484880" y="3484880"/>
                </a:cubicBezTo>
                <a:cubicBezTo>
                  <a:pt x="1944647" y="3318641"/>
                  <a:pt x="1567576" y="3603901"/>
                  <a:pt x="0" y="3484880"/>
                </a:cubicBezTo>
                <a:cubicBezTo>
                  <a:pt x="-166270" y="2254425"/>
                  <a:pt x="33135" y="1296043"/>
                  <a:pt x="0" y="0"/>
                </a:cubicBezTo>
                <a:close/>
              </a:path>
              <a:path w="3484880" h="3484880" stroke="0" extrusionOk="0">
                <a:moveTo>
                  <a:pt x="0" y="0"/>
                </a:moveTo>
                <a:cubicBezTo>
                  <a:pt x="354855" y="-127415"/>
                  <a:pt x="2958641" y="-110586"/>
                  <a:pt x="3484880" y="0"/>
                </a:cubicBezTo>
                <a:cubicBezTo>
                  <a:pt x="3388746" y="1567420"/>
                  <a:pt x="3648601" y="2501159"/>
                  <a:pt x="3484880" y="3484880"/>
                </a:cubicBezTo>
                <a:cubicBezTo>
                  <a:pt x="1922117" y="3535009"/>
                  <a:pt x="1359248" y="3631127"/>
                  <a:pt x="0" y="3484880"/>
                </a:cubicBezTo>
                <a:cubicBezTo>
                  <a:pt x="106652" y="1974241"/>
                  <a:pt x="-31159" y="720288"/>
                  <a:pt x="0" y="0"/>
                </a:cubicBezTo>
                <a:close/>
              </a:path>
            </a:pathLst>
          </a:custGeom>
          <a:solidFill>
            <a:srgbClr val="F8F3EC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24074054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565AE-99BB-4FE8-95DA-B95AE256C8E0}"/>
              </a:ext>
            </a:extLst>
          </p:cNvPr>
          <p:cNvSpPr txBox="1"/>
          <p:nvPr/>
        </p:nvSpPr>
        <p:spPr>
          <a:xfrm>
            <a:off x="4483628" y="3167390"/>
            <a:ext cx="3454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18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감사합니다</a:t>
            </a:r>
            <a:r>
              <a:rPr kumimoji="0" lang="en-US" altLang="ko-KR" sz="2800" b="0" i="0" u="none" strike="noStrike" kern="1200" cap="none" spc="18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.</a:t>
            </a:r>
            <a:endParaRPr kumimoji="0" lang="ko-KR" altLang="en-US" sz="2800" b="0" i="0" u="none" strike="noStrike" kern="1200" cap="none" spc="18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8294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1.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3381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팀원 및 역할 소개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BB674-52A6-4F80-A165-86F510F925B7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923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B51429-0117-4DE0-AD59-14D0FB85214E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A6D4DA-1A7A-4BF4-875D-2E1C30B0C731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B1902-F689-4E92-B8C9-6DEB05C009E7}"/>
                </a:ext>
              </a:extLst>
            </p:cNvPr>
            <p:cNvSpPr txBox="1"/>
            <p:nvPr/>
          </p:nvSpPr>
          <p:spPr>
            <a:xfrm>
              <a:off x="995462" y="118932"/>
              <a:ext cx="5088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DDA216C-6D02-45B2-B651-32ABC56EA99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1B75D-1D8C-4CBE-82A3-9FD33A2F49A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CB40D4-C423-4F65-A68C-2E2ACF80E094}"/>
              </a:ext>
            </a:extLst>
          </p:cNvPr>
          <p:cNvGrpSpPr/>
          <p:nvPr/>
        </p:nvGrpSpPr>
        <p:grpSpPr>
          <a:xfrm>
            <a:off x="1541115" y="1427133"/>
            <a:ext cx="1818709" cy="4066374"/>
            <a:chOff x="1541115" y="1048457"/>
            <a:chExt cx="1818709" cy="4066374"/>
          </a:xfrm>
        </p:grpSpPr>
        <p:sp>
          <p:nvSpPr>
            <p:cNvPr id="33" name="正方形/長方形 13">
              <a:extLst>
                <a:ext uri="{FF2B5EF4-FFF2-40B4-BE49-F238E27FC236}">
                  <a16:creationId xmlns:a16="http://schemas.microsoft.com/office/drawing/2014/main" id="{1CD167B6-B54B-43F2-8D67-AEA5295F2D49}"/>
                </a:ext>
              </a:extLst>
            </p:cNvPr>
            <p:cNvSpPr/>
            <p:nvPr/>
          </p:nvSpPr>
          <p:spPr>
            <a:xfrm>
              <a:off x="1617071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17">
              <a:extLst>
                <a:ext uri="{FF2B5EF4-FFF2-40B4-BE49-F238E27FC236}">
                  <a16:creationId xmlns:a16="http://schemas.microsoft.com/office/drawing/2014/main" id="{FEEAA38C-ECB2-4155-A92A-8FC99FDBBFDF}"/>
                </a:ext>
              </a:extLst>
            </p:cNvPr>
            <p:cNvSpPr txBox="1"/>
            <p:nvPr/>
          </p:nvSpPr>
          <p:spPr>
            <a:xfrm>
              <a:off x="1617071" y="3691377"/>
              <a:ext cx="1666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latin typeface="+mn-ea"/>
                </a:rPr>
                <a:t>이성우</a:t>
              </a:r>
              <a:r>
                <a:rPr kumimoji="1" lang="en-US" altLang="ko-KR" dirty="0">
                  <a:latin typeface="+mn-ea"/>
                </a:rPr>
                <a:t>(</a:t>
              </a:r>
              <a:r>
                <a:rPr kumimoji="1" lang="ko-KR" altLang="en-US" dirty="0">
                  <a:latin typeface="+mn-ea"/>
                </a:rPr>
                <a:t>팀장</a:t>
              </a:r>
              <a:r>
                <a:rPr kumimoji="1" lang="en-US" altLang="ko-KR" dirty="0">
                  <a:latin typeface="+mn-ea"/>
                </a:rPr>
                <a:t>)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0FC147B-DF57-40A1-900E-53DD0DA13243}"/>
                </a:ext>
              </a:extLst>
            </p:cNvPr>
            <p:cNvSpPr txBox="1"/>
            <p:nvPr/>
          </p:nvSpPr>
          <p:spPr>
            <a:xfrm>
              <a:off x="1541115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DB </a:t>
              </a:r>
              <a:r>
                <a:rPr lang="ko-KR" altLang="en-US" sz="1400" dirty="0"/>
                <a:t>설계 및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총괄기획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통합기능구현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12A8800-CFC3-4BA9-BA5F-10FF10C5123E}"/>
                </a:ext>
              </a:extLst>
            </p:cNvPr>
            <p:cNvCxnSpPr>
              <a:cxnSpLocks/>
            </p:cNvCxnSpPr>
            <p:nvPr/>
          </p:nvCxnSpPr>
          <p:spPr>
            <a:xfrm>
              <a:off x="2135509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98E9D5D-4442-4CFB-B30F-5F0DA25A0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8902" y="1165903"/>
              <a:ext cx="1103135" cy="1470847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0596D5B-B1C6-4646-8A3D-877937568C18}"/>
              </a:ext>
            </a:extLst>
          </p:cNvPr>
          <p:cNvGrpSpPr/>
          <p:nvPr/>
        </p:nvGrpSpPr>
        <p:grpSpPr>
          <a:xfrm>
            <a:off x="9203032" y="1427133"/>
            <a:ext cx="1818709" cy="4281818"/>
            <a:chOff x="9203032" y="1048457"/>
            <a:chExt cx="1818709" cy="4281818"/>
          </a:xfrm>
        </p:grpSpPr>
        <p:sp>
          <p:nvSpPr>
            <p:cNvPr id="19" name="正方形/長方形 13">
              <a:extLst>
                <a:ext uri="{FF2B5EF4-FFF2-40B4-BE49-F238E27FC236}">
                  <a16:creationId xmlns:a16="http://schemas.microsoft.com/office/drawing/2014/main" id="{8CCAA07D-10C4-4F24-9544-0BE2DAA0E4FD}"/>
                </a:ext>
              </a:extLst>
            </p:cNvPr>
            <p:cNvSpPr/>
            <p:nvPr/>
          </p:nvSpPr>
          <p:spPr>
            <a:xfrm>
              <a:off x="9278988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7">
              <a:extLst>
                <a:ext uri="{FF2B5EF4-FFF2-40B4-BE49-F238E27FC236}">
                  <a16:creationId xmlns:a16="http://schemas.microsoft.com/office/drawing/2014/main" id="{E97A44F9-947A-41FC-97EB-025AC9553877}"/>
                </a:ext>
              </a:extLst>
            </p:cNvPr>
            <p:cNvSpPr txBox="1"/>
            <p:nvPr/>
          </p:nvSpPr>
          <p:spPr>
            <a:xfrm>
              <a:off x="9281726" y="3691377"/>
              <a:ext cx="1661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최현준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7B12D6-2DF5-491A-9741-C56258A65EDB}"/>
                </a:ext>
              </a:extLst>
            </p:cNvPr>
            <p:cNvSpPr txBox="1"/>
            <p:nvPr/>
          </p:nvSpPr>
          <p:spPr>
            <a:xfrm>
              <a:off x="9203032" y="4160724"/>
              <a:ext cx="181870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게시판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수정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삭제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PPT</a:t>
              </a:r>
              <a:r>
                <a:rPr lang="ko-KR" altLang="en-US" sz="1400" dirty="0"/>
                <a:t> 작성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5F5BB37-5FC4-42CD-99CD-5822DEC1DE12}"/>
                </a:ext>
              </a:extLst>
            </p:cNvPr>
            <p:cNvCxnSpPr>
              <a:cxnSpLocks/>
            </p:cNvCxnSpPr>
            <p:nvPr/>
          </p:nvCxnSpPr>
          <p:spPr>
            <a:xfrm>
              <a:off x="9797426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6BF0C79-955D-42CC-96CE-F159B9ABF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4274" y="1165903"/>
              <a:ext cx="1136224" cy="1514966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F29530A-A134-41FE-A2EE-95C2FD01CDCC}"/>
              </a:ext>
            </a:extLst>
          </p:cNvPr>
          <p:cNvGrpSpPr/>
          <p:nvPr/>
        </p:nvGrpSpPr>
        <p:grpSpPr>
          <a:xfrm>
            <a:off x="4095087" y="1427133"/>
            <a:ext cx="1818709" cy="4066374"/>
            <a:chOff x="4095087" y="1048457"/>
            <a:chExt cx="1818709" cy="4066374"/>
          </a:xfrm>
        </p:grpSpPr>
        <p:sp>
          <p:nvSpPr>
            <p:cNvPr id="32" name="正方形/長方形 13">
              <a:extLst>
                <a:ext uri="{FF2B5EF4-FFF2-40B4-BE49-F238E27FC236}">
                  <a16:creationId xmlns:a16="http://schemas.microsoft.com/office/drawing/2014/main" id="{4760F1F2-DEF7-44FB-A333-0CAEAB77D194}"/>
                </a:ext>
              </a:extLst>
            </p:cNvPr>
            <p:cNvSpPr/>
            <p:nvPr/>
          </p:nvSpPr>
          <p:spPr>
            <a:xfrm>
              <a:off x="4171043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7">
              <a:extLst>
                <a:ext uri="{FF2B5EF4-FFF2-40B4-BE49-F238E27FC236}">
                  <a16:creationId xmlns:a16="http://schemas.microsoft.com/office/drawing/2014/main" id="{37C66F7D-A844-4450-A72D-CAEA11193DB1}"/>
                </a:ext>
              </a:extLst>
            </p:cNvPr>
            <p:cNvSpPr txBox="1"/>
            <p:nvPr/>
          </p:nvSpPr>
          <p:spPr>
            <a:xfrm>
              <a:off x="4173781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+mn-ea"/>
                </a:rPr>
                <a:t>오세황</a:t>
              </a:r>
              <a:r>
                <a:rPr lang="en-US" altLang="ko-KR" dirty="0">
                  <a:latin typeface="+mn-ea"/>
                </a:rPr>
                <a:t>(</a:t>
              </a:r>
              <a:r>
                <a:rPr lang="ko-KR" altLang="en-US" dirty="0" err="1">
                  <a:latin typeface="+mn-ea"/>
                </a:rPr>
                <a:t>부팀장</a:t>
              </a:r>
              <a:r>
                <a:rPr lang="en-US" altLang="ko-KR" dirty="0">
                  <a:latin typeface="+mn-ea"/>
                </a:rPr>
                <a:t>)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75B3FF-AD35-4AB6-A25A-630933B7FFF3}"/>
                </a:ext>
              </a:extLst>
            </p:cNvPr>
            <p:cNvSpPr txBox="1"/>
            <p:nvPr/>
          </p:nvSpPr>
          <p:spPr>
            <a:xfrm>
              <a:off x="4095087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DB </a:t>
              </a:r>
              <a:r>
                <a:rPr lang="ko-KR" altLang="en-US" sz="1400" dirty="0"/>
                <a:t>설계 및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화면 </a:t>
              </a:r>
              <a:r>
                <a:rPr lang="en-US" altLang="ko-KR" sz="1400" dirty="0"/>
                <a:t>UI </a:t>
              </a:r>
              <a:r>
                <a:rPr lang="ko-KR" altLang="en-US" sz="1400" dirty="0"/>
                <a:t>설계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 기능 구현</a:t>
              </a:r>
              <a:endParaRPr lang="en-US" altLang="ko-KR" sz="1400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1E5681D-538C-4842-9F6E-AE58C7BE9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5131" y="1165903"/>
              <a:ext cx="1138621" cy="1499625"/>
            </a:xfrm>
            <a:prstGeom prst="rect">
              <a:avLst/>
            </a:prstGeom>
          </p:spPr>
        </p:pic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6FE144FF-3662-477E-A798-4ACA590070E5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81" y="3447821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1E0E5A7-EC3F-4228-BB98-82AEB62B03AB}"/>
              </a:ext>
            </a:extLst>
          </p:cNvPr>
          <p:cNvGrpSpPr/>
          <p:nvPr/>
        </p:nvGrpSpPr>
        <p:grpSpPr>
          <a:xfrm>
            <a:off x="6649059" y="1427133"/>
            <a:ext cx="1818709" cy="4066374"/>
            <a:chOff x="6649059" y="1048457"/>
            <a:chExt cx="1818709" cy="4066374"/>
          </a:xfrm>
        </p:grpSpPr>
        <p:sp>
          <p:nvSpPr>
            <p:cNvPr id="31" name="正方形/長方形 13">
              <a:extLst>
                <a:ext uri="{FF2B5EF4-FFF2-40B4-BE49-F238E27FC236}">
                  <a16:creationId xmlns:a16="http://schemas.microsoft.com/office/drawing/2014/main" id="{4770ECA0-E200-4F69-9623-1A8352E9E69D}"/>
                </a:ext>
              </a:extLst>
            </p:cNvPr>
            <p:cNvSpPr/>
            <p:nvPr/>
          </p:nvSpPr>
          <p:spPr>
            <a:xfrm>
              <a:off x="6725015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3BF8C8A-5425-4A44-B0A6-92BE15C0F716}"/>
                </a:ext>
              </a:extLst>
            </p:cNvPr>
            <p:cNvCxnSpPr>
              <a:cxnSpLocks/>
            </p:cNvCxnSpPr>
            <p:nvPr/>
          </p:nvCxnSpPr>
          <p:spPr>
            <a:xfrm>
              <a:off x="7243453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CB60B99-C0FA-4821-9A45-C81FC356F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7388" y="1165903"/>
              <a:ext cx="1202050" cy="1502944"/>
            </a:xfrm>
            <a:prstGeom prst="rect">
              <a:avLst/>
            </a:prstGeom>
          </p:spPr>
        </p:pic>
        <p:sp>
          <p:nvSpPr>
            <p:cNvPr id="35" name="テキスト ボックス 17">
              <a:extLst>
                <a:ext uri="{FF2B5EF4-FFF2-40B4-BE49-F238E27FC236}">
                  <a16:creationId xmlns:a16="http://schemas.microsoft.com/office/drawing/2014/main" id="{1B89D8BC-513F-4256-8A7C-0E4F72B71D5D}"/>
                </a:ext>
              </a:extLst>
            </p:cNvPr>
            <p:cNvSpPr txBox="1"/>
            <p:nvPr/>
          </p:nvSpPr>
          <p:spPr>
            <a:xfrm>
              <a:off x="6727753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+mn-ea"/>
                </a:rPr>
                <a:t>송효재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E2A258-4601-4F5F-93FF-434B1E9E27AC}"/>
                </a:ext>
              </a:extLst>
            </p:cNvPr>
            <p:cNvSpPr txBox="1"/>
            <p:nvPr/>
          </p:nvSpPr>
          <p:spPr>
            <a:xfrm>
              <a:off x="6649059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재고검색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수정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삭제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325BAD6-2802-409F-9D36-FDE0B5FE0D06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5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B51429-0117-4DE0-AD59-14D0FB85214E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A6D4DA-1A7A-4BF4-875D-2E1C30B0C731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B1902-F689-4E92-B8C9-6DEB05C009E7}"/>
                </a:ext>
              </a:extLst>
            </p:cNvPr>
            <p:cNvSpPr txBox="1"/>
            <p:nvPr/>
          </p:nvSpPr>
          <p:spPr>
            <a:xfrm>
              <a:off x="995462" y="118932"/>
              <a:ext cx="5088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DDA216C-6D02-45B2-B651-32ABC56EA99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1B75D-1D8C-4CBE-82A3-9FD33A2F49A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49F1289-BEBE-44BC-8ED3-EC37FA5D2581}"/>
              </a:ext>
            </a:extLst>
          </p:cNvPr>
          <p:cNvGrpSpPr/>
          <p:nvPr/>
        </p:nvGrpSpPr>
        <p:grpSpPr>
          <a:xfrm>
            <a:off x="1541115" y="1427133"/>
            <a:ext cx="1818709" cy="3850931"/>
            <a:chOff x="1541115" y="1048457"/>
            <a:chExt cx="1818709" cy="3850931"/>
          </a:xfrm>
        </p:grpSpPr>
        <p:sp>
          <p:nvSpPr>
            <p:cNvPr id="66" name="正方形/長方形 13">
              <a:extLst>
                <a:ext uri="{FF2B5EF4-FFF2-40B4-BE49-F238E27FC236}">
                  <a16:creationId xmlns:a16="http://schemas.microsoft.com/office/drawing/2014/main" id="{6BA5B195-6B64-49FF-B229-07F4647C98ED}"/>
                </a:ext>
              </a:extLst>
            </p:cNvPr>
            <p:cNvSpPr/>
            <p:nvPr/>
          </p:nvSpPr>
          <p:spPr>
            <a:xfrm>
              <a:off x="1617071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テキスト ボックス 17">
              <a:extLst>
                <a:ext uri="{FF2B5EF4-FFF2-40B4-BE49-F238E27FC236}">
                  <a16:creationId xmlns:a16="http://schemas.microsoft.com/office/drawing/2014/main" id="{EF67F76F-30EF-473A-957C-F8E3142794CB}"/>
                </a:ext>
              </a:extLst>
            </p:cNvPr>
            <p:cNvSpPr txBox="1"/>
            <p:nvPr/>
          </p:nvSpPr>
          <p:spPr>
            <a:xfrm>
              <a:off x="1617071" y="3691377"/>
              <a:ext cx="1666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latin typeface="+mn-ea"/>
                </a:rPr>
                <a:t>주영일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B59414F-F3C1-41CB-83A7-642322EB5B0A}"/>
                </a:ext>
              </a:extLst>
            </p:cNvPr>
            <p:cNvSpPr txBox="1"/>
            <p:nvPr/>
          </p:nvSpPr>
          <p:spPr>
            <a:xfrm>
              <a:off x="1541115" y="4160724"/>
              <a:ext cx="181870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통합검색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검색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4F5BA9D7-CCC9-4400-A3CD-F212F7D5201F}"/>
                </a:ext>
              </a:extLst>
            </p:cNvPr>
            <p:cNvCxnSpPr>
              <a:cxnSpLocks/>
            </p:cNvCxnSpPr>
            <p:nvPr/>
          </p:nvCxnSpPr>
          <p:spPr>
            <a:xfrm>
              <a:off x="2135509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18679C19-3D8F-4D73-945F-F72749B4C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8902" y="1165903"/>
              <a:ext cx="1103134" cy="1470846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C7F63AA-AE6B-4A17-AB2D-BBD424BC9AE0}"/>
              </a:ext>
            </a:extLst>
          </p:cNvPr>
          <p:cNvGrpSpPr/>
          <p:nvPr/>
        </p:nvGrpSpPr>
        <p:grpSpPr>
          <a:xfrm>
            <a:off x="4095087" y="1427133"/>
            <a:ext cx="1818709" cy="4066374"/>
            <a:chOff x="4095087" y="1048457"/>
            <a:chExt cx="1818709" cy="4066374"/>
          </a:xfrm>
        </p:grpSpPr>
        <p:sp>
          <p:nvSpPr>
            <p:cNvPr id="72" name="正方形/長方形 13">
              <a:extLst>
                <a:ext uri="{FF2B5EF4-FFF2-40B4-BE49-F238E27FC236}">
                  <a16:creationId xmlns:a16="http://schemas.microsoft.com/office/drawing/2014/main" id="{C5A5C35C-190A-438C-BAFF-6D9776356BA5}"/>
                </a:ext>
              </a:extLst>
            </p:cNvPr>
            <p:cNvSpPr/>
            <p:nvPr/>
          </p:nvSpPr>
          <p:spPr>
            <a:xfrm>
              <a:off x="4171043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テキスト ボックス 17">
              <a:extLst>
                <a:ext uri="{FF2B5EF4-FFF2-40B4-BE49-F238E27FC236}">
                  <a16:creationId xmlns:a16="http://schemas.microsoft.com/office/drawing/2014/main" id="{E61F8EFB-0DFA-4FA0-AB82-9A0BBCDA5C07}"/>
                </a:ext>
              </a:extLst>
            </p:cNvPr>
            <p:cNvSpPr txBox="1"/>
            <p:nvPr/>
          </p:nvSpPr>
          <p:spPr>
            <a:xfrm>
              <a:off x="4173781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장영일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9939A14-2A4A-4642-9C3D-E0217D54CD83}"/>
                </a:ext>
              </a:extLst>
            </p:cNvPr>
            <p:cNvSpPr txBox="1"/>
            <p:nvPr/>
          </p:nvSpPr>
          <p:spPr>
            <a:xfrm>
              <a:off x="4095087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재고 입출고 </a:t>
              </a:r>
              <a:r>
                <a:rPr lang="en-US" altLang="ko-KR" sz="1400" dirty="0"/>
                <a:t>JSP 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입력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수집</a:t>
              </a:r>
              <a:endParaRPr lang="en-US" altLang="ko-KR" sz="1400" dirty="0"/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8D1053ED-B674-4680-ACF9-259DD5FF0327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81" y="3447821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A585DC48-262A-414A-9E6F-47A5E9721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5131" y="1165903"/>
              <a:ext cx="1138621" cy="1507631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EF9E16E4-8936-4B59-A07B-85A69AC18CC5}"/>
              </a:ext>
            </a:extLst>
          </p:cNvPr>
          <p:cNvGrpSpPr/>
          <p:nvPr/>
        </p:nvGrpSpPr>
        <p:grpSpPr>
          <a:xfrm>
            <a:off x="6649059" y="1427133"/>
            <a:ext cx="1818709" cy="4066374"/>
            <a:chOff x="6649059" y="1048457"/>
            <a:chExt cx="1818709" cy="4066374"/>
          </a:xfrm>
        </p:grpSpPr>
        <p:sp>
          <p:nvSpPr>
            <p:cNvPr id="78" name="正方形/長方形 13">
              <a:extLst>
                <a:ext uri="{FF2B5EF4-FFF2-40B4-BE49-F238E27FC236}">
                  <a16:creationId xmlns:a16="http://schemas.microsoft.com/office/drawing/2014/main" id="{6049A49F-3290-4DA6-8AAF-752DE566AA21}"/>
                </a:ext>
              </a:extLst>
            </p:cNvPr>
            <p:cNvSpPr/>
            <p:nvPr/>
          </p:nvSpPr>
          <p:spPr>
            <a:xfrm>
              <a:off x="6725015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D22A7DFE-B71C-47F0-B166-509D11FEB31C}"/>
                </a:ext>
              </a:extLst>
            </p:cNvPr>
            <p:cNvCxnSpPr>
              <a:cxnSpLocks/>
            </p:cNvCxnSpPr>
            <p:nvPr/>
          </p:nvCxnSpPr>
          <p:spPr>
            <a:xfrm>
              <a:off x="7243453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テキスト ボックス 17">
              <a:extLst>
                <a:ext uri="{FF2B5EF4-FFF2-40B4-BE49-F238E27FC236}">
                  <a16:creationId xmlns:a16="http://schemas.microsoft.com/office/drawing/2014/main" id="{FCF06871-0DA8-4740-AC5C-EEC894254831}"/>
                </a:ext>
              </a:extLst>
            </p:cNvPr>
            <p:cNvSpPr txBox="1"/>
            <p:nvPr/>
          </p:nvSpPr>
          <p:spPr>
            <a:xfrm>
              <a:off x="6727753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황성준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F3D37B5-AE2C-460F-91B6-B6192648008B}"/>
                </a:ext>
              </a:extLst>
            </p:cNvPr>
            <p:cNvSpPr txBox="1"/>
            <p:nvPr/>
          </p:nvSpPr>
          <p:spPr>
            <a:xfrm>
              <a:off x="6649059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메인 페이지 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입력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</a:p>
          </p:txBody>
        </p:sp>
        <p:pic>
          <p:nvPicPr>
            <p:cNvPr id="82" name="Picture 2">
              <a:extLst>
                <a:ext uri="{FF2B5EF4-FFF2-40B4-BE49-F238E27FC236}">
                  <a16:creationId xmlns:a16="http://schemas.microsoft.com/office/drawing/2014/main" id="{0230C54A-2D59-4138-B653-754DC6AD79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387" y="1165903"/>
              <a:ext cx="1202049" cy="1593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85BFBF11-92BA-4587-9CC0-DA119ADBF686}"/>
              </a:ext>
            </a:extLst>
          </p:cNvPr>
          <p:cNvGrpSpPr/>
          <p:nvPr/>
        </p:nvGrpSpPr>
        <p:grpSpPr>
          <a:xfrm>
            <a:off x="9203032" y="1427133"/>
            <a:ext cx="1818709" cy="3850931"/>
            <a:chOff x="9203032" y="1048457"/>
            <a:chExt cx="1818709" cy="3850931"/>
          </a:xfrm>
        </p:grpSpPr>
        <p:sp>
          <p:nvSpPr>
            <p:cNvPr id="84" name="正方形/長方形 13">
              <a:extLst>
                <a:ext uri="{FF2B5EF4-FFF2-40B4-BE49-F238E27FC236}">
                  <a16:creationId xmlns:a16="http://schemas.microsoft.com/office/drawing/2014/main" id="{CEB0C0BD-9395-4125-AD4D-16E642288063}"/>
                </a:ext>
              </a:extLst>
            </p:cNvPr>
            <p:cNvSpPr/>
            <p:nvPr/>
          </p:nvSpPr>
          <p:spPr>
            <a:xfrm>
              <a:off x="9278988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テキスト ボックス 17">
              <a:extLst>
                <a:ext uri="{FF2B5EF4-FFF2-40B4-BE49-F238E27FC236}">
                  <a16:creationId xmlns:a16="http://schemas.microsoft.com/office/drawing/2014/main" id="{66DD67A0-C43B-48C0-975A-81CE755C3745}"/>
                </a:ext>
              </a:extLst>
            </p:cNvPr>
            <p:cNvSpPr txBox="1"/>
            <p:nvPr/>
          </p:nvSpPr>
          <p:spPr>
            <a:xfrm>
              <a:off x="9281726" y="3691377"/>
              <a:ext cx="1661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심영섭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7805528-3FA1-4DDF-A10F-79BED9E7851A}"/>
                </a:ext>
              </a:extLst>
            </p:cNvPr>
            <p:cNvSpPr txBox="1"/>
            <p:nvPr/>
          </p:nvSpPr>
          <p:spPr>
            <a:xfrm>
              <a:off x="9203032" y="4160724"/>
              <a:ext cx="181870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총괄검색기능구현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수집</a:t>
              </a:r>
              <a:endParaRPr lang="en-US" altLang="ko-KR" sz="1400" dirty="0"/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BFC74F6A-7A55-4D76-AE71-77DCB19C0452}"/>
                </a:ext>
              </a:extLst>
            </p:cNvPr>
            <p:cNvCxnSpPr>
              <a:cxnSpLocks/>
            </p:cNvCxnSpPr>
            <p:nvPr/>
          </p:nvCxnSpPr>
          <p:spPr>
            <a:xfrm>
              <a:off x="9797426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349A5D88-69A8-4E27-B27B-D5B1B76CE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4274" y="1165903"/>
              <a:ext cx="1130722" cy="15062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6484169-F703-4431-94C4-C6DFF75D724B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302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2.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2707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프로젝트 개요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BB674-52A6-4F80-A165-86F510F925B7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984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5357DD9-F7DA-4A76-A169-E8055CE240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842161A-2401-4498-AC33-1B87B7AE1ABF}"/>
              </a:ext>
            </a:extLst>
          </p:cNvPr>
          <p:cNvSpPr/>
          <p:nvPr/>
        </p:nvSpPr>
        <p:spPr>
          <a:xfrm>
            <a:off x="467360" y="2550170"/>
            <a:ext cx="4037528" cy="3316439"/>
          </a:xfrm>
          <a:prstGeom prst="rect">
            <a:avLst/>
          </a:prstGeom>
          <a:solidFill>
            <a:srgbClr val="AA8FD3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5FD69B-A7CD-4B2E-BE87-4F45A3AB56C0}"/>
              </a:ext>
            </a:extLst>
          </p:cNvPr>
          <p:cNvSpPr/>
          <p:nvPr/>
        </p:nvSpPr>
        <p:spPr>
          <a:xfrm>
            <a:off x="7687112" y="2550170"/>
            <a:ext cx="4037528" cy="3316439"/>
          </a:xfrm>
          <a:prstGeom prst="rect">
            <a:avLst/>
          </a:prstGeom>
          <a:solidFill>
            <a:srgbClr val="CD9FD2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0F70548-41F5-41E1-8EB4-C05921379C2A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0EC78C4-AFF2-429E-AF79-58D860C6F26F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7B8A67-50CF-42F6-A54D-7ABD31225117}"/>
                </a:ext>
              </a:extLst>
            </p:cNvPr>
            <p:cNvSpPr txBox="1"/>
            <p:nvPr/>
          </p:nvSpPr>
          <p:spPr>
            <a:xfrm>
              <a:off x="995462" y="118932"/>
              <a:ext cx="39821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프로젝트 개요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F7E9B577-BB44-410F-A860-2CFABFE5F78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ED4C8D-19C2-40E7-A49B-A54DBED94F35}"/>
                </a:ext>
              </a:extLst>
            </p:cNvPr>
            <p:cNvSpPr txBox="1"/>
            <p:nvPr/>
          </p:nvSpPr>
          <p:spPr>
            <a:xfrm>
              <a:off x="162415" y="362188"/>
              <a:ext cx="7248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2F034AD-5556-428D-8537-02962AE60590}"/>
              </a:ext>
            </a:extLst>
          </p:cNvPr>
          <p:cNvSpPr txBox="1"/>
          <p:nvPr/>
        </p:nvSpPr>
        <p:spPr>
          <a:xfrm>
            <a:off x="467360" y="2550170"/>
            <a:ext cx="398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선택 동기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6F4949-AB8C-4E43-804A-D57C7AB92187}"/>
              </a:ext>
            </a:extLst>
          </p:cNvPr>
          <p:cNvSpPr txBox="1"/>
          <p:nvPr/>
        </p:nvSpPr>
        <p:spPr>
          <a:xfrm>
            <a:off x="7687112" y="2550170"/>
            <a:ext cx="398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진행 목표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5862C4-C86F-4549-937C-9FCDB0E3C819}"/>
              </a:ext>
            </a:extLst>
          </p:cNvPr>
          <p:cNvSpPr txBox="1"/>
          <p:nvPr/>
        </p:nvSpPr>
        <p:spPr>
          <a:xfrm>
            <a:off x="467360" y="3143190"/>
            <a:ext cx="3982180" cy="1341842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굴림" panose="020B0600000101010101" pitchFamily="50" charset="-127"/>
              </a:rPr>
              <a:t>기존의 재고관리 </a:t>
            </a:r>
            <a:r>
              <a:rPr lang="en-US" altLang="ko-KR" sz="1400" dirty="0">
                <a:latin typeface="굴림" panose="020B0600000101010101" pitchFamily="50" charset="-127"/>
              </a:rPr>
              <a:t>ERP </a:t>
            </a:r>
            <a:r>
              <a:rPr lang="ko-KR" altLang="en-US" sz="1400" dirty="0">
                <a:latin typeface="굴림" panose="020B0600000101010101" pitchFamily="50" charset="-127"/>
              </a:rPr>
              <a:t>시스템과는 차별화된 </a:t>
            </a:r>
            <a:r>
              <a:rPr lang="en-US" altLang="ko-KR" sz="1400" dirty="0">
                <a:latin typeface="굴림" panose="020B0600000101010101" pitchFamily="50" charset="-127"/>
              </a:rPr>
              <a:t>ERP</a:t>
            </a:r>
            <a:r>
              <a:rPr lang="ko-KR" altLang="en-US" sz="1400" dirty="0">
                <a:latin typeface="굴림" panose="020B0600000101010101" pitchFamily="50" charset="-127"/>
              </a:rPr>
              <a:t>를 구축하고자 다양한 통계자료와 차트를 활용하여 직관적인 </a:t>
            </a:r>
            <a:r>
              <a:rPr lang="en-US" altLang="ko-KR" sz="1400" dirty="0">
                <a:latin typeface="굴림" panose="020B0600000101010101" pitchFamily="50" charset="-127"/>
              </a:rPr>
              <a:t>ERP </a:t>
            </a:r>
            <a:r>
              <a:rPr lang="ko-KR" altLang="en-US" sz="1400" dirty="0">
                <a:latin typeface="굴림" panose="020B0600000101010101" pitchFamily="50" charset="-127"/>
              </a:rPr>
              <a:t>시스템을 만들어보고자 본 프로젝트를 선택하게 되었음</a:t>
            </a:r>
            <a:r>
              <a:rPr lang="en-US" altLang="ko-KR" sz="1400" dirty="0">
                <a:latin typeface="굴림" panose="020B0600000101010101" pitchFamily="50" charset="-127"/>
              </a:rPr>
              <a:t>.</a:t>
            </a:r>
            <a:endParaRPr lang="ko-KR" altLang="en-US" sz="1400" dirty="0">
              <a:latin typeface="굴림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E5DEEE-5827-4994-9DC1-E9C54E3A0AD9}"/>
              </a:ext>
            </a:extLst>
          </p:cNvPr>
          <p:cNvSpPr txBox="1"/>
          <p:nvPr/>
        </p:nvSpPr>
        <p:spPr>
          <a:xfrm>
            <a:off x="7694836" y="3143190"/>
            <a:ext cx="3982180" cy="2636043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다양하고 세분화된 통합검색기능을 통해 사용자에게 편의성을 제공할 수 있는 재고관리 시스템 제공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게시판 기능 통해 사용자들 간의 원활한 의사소통 및 의사소통 형성과 연계된 재고관리 시스템 제공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사용자에게 개별 및 종합 통계 시스템들을 통한 직관적</a:t>
            </a:r>
            <a:r>
              <a:rPr lang="en-US" altLang="ko-KR" sz="1400" dirty="0"/>
              <a:t>, </a:t>
            </a:r>
            <a:r>
              <a:rPr lang="ko-KR" altLang="en-US" sz="1400" dirty="0"/>
              <a:t>시각적 자료 제공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24500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3.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4092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적용기술 및 개발환경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BB674-52A6-4F80-A165-86F510F925B7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500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076DC13-5B79-4F31-BB24-72CB9E36DB07}"/>
              </a:ext>
            </a:extLst>
          </p:cNvPr>
          <p:cNvSpPr/>
          <p:nvPr/>
        </p:nvSpPr>
        <p:spPr>
          <a:xfrm>
            <a:off x="4404285" y="2346937"/>
            <a:ext cx="1365395" cy="734083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30C01F1-C7F0-47E8-9D0A-871BF53BFCEE}"/>
              </a:ext>
            </a:extLst>
          </p:cNvPr>
          <p:cNvSpPr/>
          <p:nvPr/>
        </p:nvSpPr>
        <p:spPr>
          <a:xfrm>
            <a:off x="4404285" y="4598034"/>
            <a:ext cx="1365395" cy="734083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A5381462-FDC5-4799-8EF7-C748ECB6497B}"/>
              </a:ext>
            </a:extLst>
          </p:cNvPr>
          <p:cNvSpPr/>
          <p:nvPr/>
        </p:nvSpPr>
        <p:spPr>
          <a:xfrm>
            <a:off x="1653047" y="3848316"/>
            <a:ext cx="1699590" cy="944216"/>
          </a:xfrm>
          <a:custGeom>
            <a:avLst/>
            <a:gdLst>
              <a:gd name="connsiteX0" fmla="*/ 0 w 2169318"/>
              <a:gd name="connsiteY0" fmla="*/ 0 h 1205177"/>
              <a:gd name="connsiteX1" fmla="*/ 2169318 w 2169318"/>
              <a:gd name="connsiteY1" fmla="*/ 0 h 1205177"/>
              <a:gd name="connsiteX2" fmla="*/ 2169318 w 2169318"/>
              <a:gd name="connsiteY2" fmla="*/ 1205177 h 1205177"/>
              <a:gd name="connsiteX3" fmla="*/ 0 w 2169318"/>
              <a:gd name="connsiteY3" fmla="*/ 1205177 h 1205177"/>
              <a:gd name="connsiteX4" fmla="*/ 0 w 2169318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318" h="1205177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3FA2C42-D941-4B1C-AE3D-E0B54D21F515}"/>
              </a:ext>
            </a:extLst>
          </p:cNvPr>
          <p:cNvSpPr/>
          <p:nvPr/>
        </p:nvSpPr>
        <p:spPr>
          <a:xfrm>
            <a:off x="3516768" y="315634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A5CBE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E39BD6B0-AD2E-423A-9312-25DD78770EF0}"/>
              </a:ext>
            </a:extLst>
          </p:cNvPr>
          <p:cNvSpPr/>
          <p:nvPr/>
        </p:nvSpPr>
        <p:spPr>
          <a:xfrm>
            <a:off x="2464755" y="315733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ADBE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844EAAFA-755C-4483-98A8-46B0897B7B4F}"/>
              </a:ext>
            </a:extLst>
          </p:cNvPr>
          <p:cNvSpPr/>
          <p:nvPr/>
        </p:nvSpPr>
        <p:spPr>
          <a:xfrm>
            <a:off x="2986015" y="409431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71F3A87-F801-4FAD-AA55-05EE54E556E2}"/>
              </a:ext>
            </a:extLst>
          </p:cNvPr>
          <p:cNvSpPr/>
          <p:nvPr/>
        </p:nvSpPr>
        <p:spPr>
          <a:xfrm>
            <a:off x="4028608" y="409571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0CF310BE-9491-453B-A684-C307CC9D5B08}"/>
              </a:ext>
            </a:extLst>
          </p:cNvPr>
          <p:cNvSpPr/>
          <p:nvPr/>
        </p:nvSpPr>
        <p:spPr>
          <a:xfrm>
            <a:off x="3490517" y="502325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DBE0FB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870D4199-8494-42E6-894B-70843546A4E3}"/>
              </a:ext>
            </a:extLst>
          </p:cNvPr>
          <p:cNvSpPr/>
          <p:nvPr/>
        </p:nvSpPr>
        <p:spPr>
          <a:xfrm>
            <a:off x="2449523" y="5035957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D81A9A0F-31C2-4B34-B1C0-4D009C7A24D6}"/>
              </a:ext>
            </a:extLst>
          </p:cNvPr>
          <p:cNvSpPr/>
          <p:nvPr/>
        </p:nvSpPr>
        <p:spPr>
          <a:xfrm>
            <a:off x="1936654" y="408602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5C359FD-05B6-4CD4-9437-574F1DA3ADD9}"/>
              </a:ext>
            </a:extLst>
          </p:cNvPr>
          <p:cNvGrpSpPr/>
          <p:nvPr/>
        </p:nvGrpSpPr>
        <p:grpSpPr>
          <a:xfrm>
            <a:off x="6447796" y="1620561"/>
            <a:ext cx="4922901" cy="977853"/>
            <a:chOff x="7283579" y="1932234"/>
            <a:chExt cx="4922901" cy="122773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B649958-4D63-4B8E-8559-8DC2D1251EB7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7342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언어</a:t>
              </a:r>
              <a:r>
                <a:rPr lang="en-US" altLang="ko-KR" sz="1600" dirty="0">
                  <a:solidFill>
                    <a:schemeClr val="tx1"/>
                  </a:solidFill>
                </a:rPr>
                <a:t>/</a:t>
              </a:r>
              <a:r>
                <a:rPr lang="ko-KR" altLang="en-US" sz="1600" dirty="0">
                  <a:solidFill>
                    <a:schemeClr val="tx1"/>
                  </a:solidFill>
                </a:rPr>
                <a:t>개발 툴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Eclipse, Visual Studio Code,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JAVA, JavaScript, CSS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38CCF0-E901-4ECB-9AB2-84E7143271D3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활용 기술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31E97E9-3D75-4F3E-997C-AFEEF0E66857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C015152-B178-46A8-9BA9-28E23524724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8FD9E2F-CBF3-4938-AC12-9A5504B6B9CB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135535-FFE6-4E60-991D-915D3D2BE8C5}"/>
                </a:ext>
              </a:extLst>
            </p:cNvPr>
            <p:cNvSpPr txBox="1"/>
            <p:nvPr/>
          </p:nvSpPr>
          <p:spPr>
            <a:xfrm>
              <a:off x="995462" y="118932"/>
              <a:ext cx="600997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적용기술 및 개발환경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402955C-C68D-46DB-B9EC-76E48661DF7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B9DFDF-DA28-49E8-9212-D3D1AE4CE4C3}"/>
                </a:ext>
              </a:extLst>
            </p:cNvPr>
            <p:cNvSpPr txBox="1"/>
            <p:nvPr/>
          </p:nvSpPr>
          <p:spPr>
            <a:xfrm>
              <a:off x="162415" y="362188"/>
              <a:ext cx="7248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3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85301BAC-5457-48AB-8BB0-6ED7F7DDFF0C}"/>
              </a:ext>
            </a:extLst>
          </p:cNvPr>
          <p:cNvSpPr/>
          <p:nvPr/>
        </p:nvSpPr>
        <p:spPr>
          <a:xfrm>
            <a:off x="4539878" y="5045193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A1695F75-9826-4CD1-A219-FDC0078838A1}"/>
              </a:ext>
            </a:extLst>
          </p:cNvPr>
          <p:cNvSpPr/>
          <p:nvPr/>
        </p:nvSpPr>
        <p:spPr>
          <a:xfrm>
            <a:off x="1409321" y="502325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868C0873-93B0-4F63-A154-04BA992F8339}"/>
              </a:ext>
            </a:extLst>
          </p:cNvPr>
          <p:cNvSpPr/>
          <p:nvPr/>
        </p:nvSpPr>
        <p:spPr>
          <a:xfrm>
            <a:off x="2995803" y="221311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CC3C7D75-08C3-43BE-A632-92D126535EC3}"/>
              </a:ext>
            </a:extLst>
          </p:cNvPr>
          <p:cNvSpPr/>
          <p:nvPr/>
        </p:nvSpPr>
        <p:spPr>
          <a:xfrm>
            <a:off x="4044474" y="2215527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3087532B-8AD0-465E-86A4-A6E54FB5018C}"/>
              </a:ext>
            </a:extLst>
          </p:cNvPr>
          <p:cNvSpPr/>
          <p:nvPr/>
        </p:nvSpPr>
        <p:spPr>
          <a:xfrm>
            <a:off x="1944564" y="221663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32DB04B6-99F6-4734-9D6B-BF13136FA022}"/>
              </a:ext>
            </a:extLst>
          </p:cNvPr>
          <p:cNvSpPr/>
          <p:nvPr/>
        </p:nvSpPr>
        <p:spPr>
          <a:xfrm>
            <a:off x="2467275" y="1263184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5A802C00-6E7B-42F2-B51B-542D809B8DCF}"/>
              </a:ext>
            </a:extLst>
          </p:cNvPr>
          <p:cNvSpPr/>
          <p:nvPr/>
        </p:nvSpPr>
        <p:spPr>
          <a:xfrm>
            <a:off x="1419135" y="1278771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1E2698C0-EE28-40A1-904B-B6DF3887A98D}"/>
              </a:ext>
            </a:extLst>
          </p:cNvPr>
          <p:cNvSpPr/>
          <p:nvPr/>
        </p:nvSpPr>
        <p:spPr>
          <a:xfrm>
            <a:off x="3521809" y="1272420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408FBD57-3800-4F7F-84CD-B6C2717B86CE}"/>
              </a:ext>
            </a:extLst>
          </p:cNvPr>
          <p:cNvSpPr/>
          <p:nvPr/>
        </p:nvSpPr>
        <p:spPr>
          <a:xfrm>
            <a:off x="4568007" y="1278771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7CFC4E9-A558-45B3-B5A8-C930739A71FC}"/>
              </a:ext>
            </a:extLst>
          </p:cNvPr>
          <p:cNvGrpSpPr/>
          <p:nvPr/>
        </p:nvGrpSpPr>
        <p:grpSpPr>
          <a:xfrm>
            <a:off x="6447796" y="2749665"/>
            <a:ext cx="4922901" cy="1470296"/>
            <a:chOff x="7283579" y="1932234"/>
            <a:chExt cx="4922901" cy="184601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E0AA63-CABB-45AF-B489-53C16CA24EAA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13524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OS : Windows 10 Pro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Service : Apache Tomcat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Framework : Spring, </a:t>
              </a:r>
              <a:r>
                <a:rPr lang="en-US" altLang="ko-KR" sz="1600" dirty="0" err="1">
                  <a:solidFill>
                    <a:schemeClr val="tx1"/>
                  </a:solidFill>
                </a:rPr>
                <a:t>MyBatis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데이터베이스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Oracle 11g</a:t>
              </a:r>
              <a:endParaRPr lang="ko-KR" altLang="en-US" sz="1600" spc="-150" dirty="0">
                <a:latin typeface="+mn-ea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62C4BA4-487C-4733-9F85-A7FC1A230C28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개발 환경</a:t>
              </a: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D6DA1D03-6F22-4457-8AB4-B9A88C058A47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1FABBC0-D1A4-4E35-AA7C-1B70DC253DB9}"/>
              </a:ext>
            </a:extLst>
          </p:cNvPr>
          <p:cNvGrpSpPr/>
          <p:nvPr/>
        </p:nvGrpSpPr>
        <p:grpSpPr>
          <a:xfrm>
            <a:off x="6447796" y="4371212"/>
            <a:ext cx="4922901" cy="1470296"/>
            <a:chOff x="7283579" y="1932234"/>
            <a:chExt cx="4922901" cy="184601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169D444-8248-4FD6-9729-4DECD1684703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13524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개발도구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Eclipse, Visual Studio, Maven,</a:t>
              </a:r>
            </a:p>
            <a:p>
              <a:pPr algn="l" latinLnBrk="1"/>
              <a:r>
                <a:rPr lang="en-US" altLang="ko-KR" sz="1600" dirty="0" err="1">
                  <a:solidFill>
                    <a:schemeClr val="tx1"/>
                  </a:solidFill>
                </a:rPr>
                <a:t>SQLGate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형상 관리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Git, GitHub</a:t>
              </a: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기타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Excel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DEA4327-9D85-4752-B375-DC649625AD14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사용 도구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9BA0498D-817C-4292-8C34-7140B5617232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1D4EB693-2409-4AB2-99BA-6EC5B8F940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498" y="1479638"/>
            <a:ext cx="808637" cy="80863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86434031-E919-4CCB-9821-BF361417DB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443" y="1358950"/>
            <a:ext cx="1017678" cy="1017678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32686243-97F9-478E-B480-16A9763EC2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800" y="2554596"/>
            <a:ext cx="968021" cy="5059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291C9CD-5CFA-4B53-881B-DA3444D4C6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328" y="3351499"/>
            <a:ext cx="790894" cy="7908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252E2E5-BF7C-45F0-8BBF-6E6183286A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987" y="4294304"/>
            <a:ext cx="1195257" cy="81187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756D781-9DBC-4BB3-B632-94797868963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201" y="4265483"/>
            <a:ext cx="855642" cy="85564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32E3744-A5BC-42C3-BA29-F9F17B37BDA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139" y="4273956"/>
            <a:ext cx="941045" cy="94104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B87AE44-6F7E-440C-B27F-1EE9550D960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10" y="5150865"/>
            <a:ext cx="916240" cy="916240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9866DE44-A19E-47E9-A1EE-B013F0E0AD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60" y="5219578"/>
            <a:ext cx="861337" cy="778814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EF510907-F884-4ECC-BED0-49BF7931306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998" y="1471770"/>
            <a:ext cx="740289" cy="740289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8C8A835D-A621-4F4A-BAA7-C3571DAF9DD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473" y="5452506"/>
            <a:ext cx="854824" cy="384671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710588C6-2A04-4102-8293-DD259117D0E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58" y="5185572"/>
            <a:ext cx="881533" cy="881533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E7B7152E-FBFB-4BD6-91D9-1645478BE5F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678" y="3549230"/>
            <a:ext cx="844168" cy="422084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DD7B22F4-EB38-478D-A1F1-5BC6DF4B439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588" y="2508225"/>
            <a:ext cx="1231787" cy="615894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ECBFDBA6-FB07-4BE8-99A9-30C50CC5DE9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037" y="1388545"/>
            <a:ext cx="977954" cy="977954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9CC6D753-D799-4291-8A77-0BAC6802B6D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193" y="2597049"/>
            <a:ext cx="948757" cy="509089"/>
          </a:xfrm>
          <a:prstGeom prst="rect">
            <a:avLst/>
          </a:prstGeom>
        </p:spPr>
      </p:pic>
      <p:sp>
        <p:nvSpPr>
          <p:cNvPr id="95" name="직사각형 94">
            <a:extLst>
              <a:ext uri="{FF2B5EF4-FFF2-40B4-BE49-F238E27FC236}">
                <a16:creationId xmlns:a16="http://schemas.microsoft.com/office/drawing/2014/main" id="{83B08B8A-5D74-431A-9311-38A8DF09AC81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382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510_라벤더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CD9FD2"/>
      </a:accent1>
      <a:accent2>
        <a:srgbClr val="AA8FD3"/>
      </a:accent2>
      <a:accent3>
        <a:srgbClr val="CDBFE0"/>
      </a:accent3>
      <a:accent4>
        <a:srgbClr val="FCC3D5"/>
      </a:accent4>
      <a:accent5>
        <a:srgbClr val="FADBEE"/>
      </a:accent5>
      <a:accent6>
        <a:srgbClr val="D4CDFB"/>
      </a:accent6>
      <a:hlink>
        <a:srgbClr val="3F3F3F"/>
      </a:hlink>
      <a:folHlink>
        <a:srgbClr val="3F3F3F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650</Words>
  <Application>Microsoft Office PowerPoint</Application>
  <PresentationFormat>와이드스크린</PresentationFormat>
  <Paragraphs>175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굴림</vt:lpstr>
      <vt:lpstr>나눔스퀘어 Bold</vt:lpstr>
      <vt:lpstr>나눔스퀘어 Light</vt:lpstr>
      <vt:lpstr>Arial</vt:lpstr>
      <vt:lpstr>Arial Nova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SungWoo</cp:lastModifiedBy>
  <cp:revision>49</cp:revision>
  <dcterms:created xsi:type="dcterms:W3CDTF">2020-05-10T02:38:09Z</dcterms:created>
  <dcterms:modified xsi:type="dcterms:W3CDTF">2021-11-03T07:16:25Z</dcterms:modified>
</cp:coreProperties>
</file>